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5"/>
  </p:notesMasterIdLst>
  <p:sldIdLst>
    <p:sldId id="256" r:id="rId5"/>
    <p:sldId id="2904" r:id="rId6"/>
    <p:sldId id="257" r:id="rId7"/>
    <p:sldId id="260" r:id="rId8"/>
    <p:sldId id="2906" r:id="rId9"/>
    <p:sldId id="2907" r:id="rId10"/>
    <p:sldId id="259" r:id="rId11"/>
    <p:sldId id="2909" r:id="rId12"/>
    <p:sldId id="2910" r:id="rId13"/>
    <p:sldId id="290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4645"/>
    <a:srgbClr val="BE504F"/>
    <a:srgbClr val="FBD42E"/>
    <a:srgbClr val="AEF315"/>
    <a:srgbClr val="B34B4C"/>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25258" autoAdjust="0"/>
  </p:normalViewPr>
  <p:slideViewPr>
    <p:cSldViewPr snapToGrid="0">
      <p:cViewPr varScale="1">
        <p:scale>
          <a:sx n="52" d="100"/>
          <a:sy n="52" d="100"/>
        </p:scale>
        <p:origin x="751" y="41"/>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37.xml"/><Relationship Id="rId1" Type="http://schemas.openxmlformats.org/officeDocument/2006/relationships/tags" Target="../tags/tag11.xml"/><Relationship Id="rId5" Type="http://schemas.openxmlformats.org/officeDocument/2006/relationships/image" Target="../media/image54.png"/><Relationship Id="rId4" Type="http://schemas.openxmlformats.org/officeDocument/2006/relationships/image" Target="../media/image53.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34.xml"/><Relationship Id="rId1" Type="http://schemas.openxmlformats.org/officeDocument/2006/relationships/tags" Target="../tags/tag5.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3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38.xml"/><Relationship Id="rId1" Type="http://schemas.openxmlformats.org/officeDocument/2006/relationships/tags" Target="../tags/tag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3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46263" y="952022"/>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Conscious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600" b="1" dirty="0">
                <a:solidFill>
                  <a:srgbClr val="F36C25"/>
                </a:solidFill>
                <a:latin typeface="Eras Bold ITC" panose="020B0602030504020804" pitchFamily="34" charset="77"/>
              </a:rPr>
              <a:t>Acts </a:t>
            </a:r>
            <a:r>
              <a:rPr kumimoji="0" lang="en-US" sz="66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Of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600" b="1" dirty="0">
                <a:solidFill>
                  <a:srgbClr val="F36C25"/>
                </a:solidFill>
                <a:latin typeface="Eras Bold ITC" panose="020B0602030504020804" pitchFamily="34" charset="77"/>
              </a:rPr>
              <a:t>Kindness</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785" y="2658111"/>
            <a:ext cx="3835022" cy="3523352"/>
          </a:xfrm>
          <a:prstGeom prst="rect">
            <a:avLst/>
          </a:prstGeom>
        </p:spPr>
      </p:pic>
    </p:spTree>
    <p:custDataLst>
      <p:tags r:id="rId1"/>
    </p:custDataLst>
    <p:extLst>
      <p:ext uri="{BB962C8B-B14F-4D97-AF65-F5344CB8AC3E}">
        <p14:creationId xmlns:p14="http://schemas.microsoft.com/office/powerpoint/2010/main" val="422656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8A72E32D-C97D-4799-9B7A-92DDD90396BB}"/>
              </a:ext>
            </a:extLst>
          </p:cNvPr>
          <p:cNvGrpSpPr/>
          <p:nvPr/>
        </p:nvGrpSpPr>
        <p:grpSpPr>
          <a:xfrm>
            <a:off x="2988699" y="108985"/>
            <a:ext cx="6865921" cy="6640030"/>
            <a:chOff x="3246152" y="487652"/>
            <a:chExt cx="6082822" cy="5882695"/>
          </a:xfrm>
        </p:grpSpPr>
        <p:sp>
          <p:nvSpPr>
            <p:cNvPr id="23" name="Rectangle 22">
              <a:extLst>
                <a:ext uri="{FF2B5EF4-FFF2-40B4-BE49-F238E27FC236}">
                  <a16:creationId xmlns:a16="http://schemas.microsoft.com/office/drawing/2014/main" id="{4A052CE3-4C90-4C0F-83B8-B93C8FA0A006}"/>
                </a:ext>
              </a:extLst>
            </p:cNvPr>
            <p:cNvSpPr/>
            <p:nvPr/>
          </p:nvSpPr>
          <p:spPr>
            <a:xfrm>
              <a:off x="3872976" y="1197163"/>
              <a:ext cx="4838701" cy="4467225"/>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descr="A picture containing text, picture frame, display&#10;&#10;Description automatically generated">
              <a:extLst>
                <a:ext uri="{FF2B5EF4-FFF2-40B4-BE49-F238E27FC236}">
                  <a16:creationId xmlns:a16="http://schemas.microsoft.com/office/drawing/2014/main" id="{68FB522F-9F67-4176-AFC2-8553A4F52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152" y="487652"/>
              <a:ext cx="6082822" cy="5882695"/>
            </a:xfrm>
            <a:prstGeom prst="rect">
              <a:avLst/>
            </a:prstGeom>
          </p:spPr>
        </p:pic>
        <p:pic>
          <p:nvPicPr>
            <p:cNvPr id="20" name="Picture 19" descr="A group of people&#10;&#10;Description automatically generated with low confidence">
              <a:extLst>
                <a:ext uri="{FF2B5EF4-FFF2-40B4-BE49-F238E27FC236}">
                  <a16:creationId xmlns:a16="http://schemas.microsoft.com/office/drawing/2014/main" id="{94B38C2D-ACCD-496F-A342-3840C5518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852" y="1502168"/>
              <a:ext cx="3781423" cy="3853665"/>
            </a:xfrm>
            <a:prstGeom prst="rect">
              <a:avLst/>
            </a:prstGeom>
            <a:ln w="38100">
              <a:solidFill>
                <a:schemeClr val="tx1">
                  <a:lumMod val="95000"/>
                  <a:lumOff val="5000"/>
                </a:schemeClr>
              </a:solidFill>
            </a:ln>
            <a:scene3d>
              <a:camera prst="orthographicFront"/>
              <a:lightRig rig="threePt" dir="t"/>
            </a:scene3d>
            <a:sp3d>
              <a:bevelT w="152400" h="50800" prst="softRound"/>
            </a:sp3d>
          </p:spPr>
        </p:pic>
      </p:grpSp>
      <p:pic>
        <p:nvPicPr>
          <p:cNvPr id="30" name="Picture 29" descr="Arrow&#10;&#10;Description automatically generated with low confidence">
            <a:extLst>
              <a:ext uri="{FF2B5EF4-FFF2-40B4-BE49-F238E27FC236}">
                <a16:creationId xmlns:a16="http://schemas.microsoft.com/office/drawing/2014/main" id="{3ED6E763-C5FF-4AF8-94D4-3DC95355B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2073" y="4628586"/>
            <a:ext cx="2175177" cy="2229414"/>
          </a:xfrm>
          <a:prstGeom prst="rect">
            <a:avLst/>
          </a:prstGeom>
        </p:spPr>
      </p:pic>
    </p:spTree>
    <p:custDataLst>
      <p:tags r:id="rId1"/>
    </p:custDataLst>
    <p:extLst>
      <p:ext uri="{BB962C8B-B14F-4D97-AF65-F5344CB8AC3E}">
        <p14:creationId xmlns:p14="http://schemas.microsoft.com/office/powerpoint/2010/main" val="286863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635123" y="1144589"/>
            <a:ext cx="10709275" cy="4716462"/>
          </a:xfrm>
          <a:prstGeom prst="rect">
            <a:avLst/>
          </a:prstGeom>
        </p:spPr>
        <p:txBody>
          <a:bodyPr>
            <a:normAutofit/>
          </a:bodyPr>
          <a:lstStyle/>
          <a:p>
            <a:pPr marL="0" indent="0" algn="ctr">
              <a:buNone/>
            </a:pPr>
            <a:endParaRPr lang="en-US" sz="8600" b="1" dirty="0">
              <a:solidFill>
                <a:srgbClr val="F36C25"/>
              </a:solidFill>
              <a:latin typeface="Eras Bold ITC" panose="020B0602030504020804" pitchFamily="34" charset="77"/>
            </a:endParaRPr>
          </a:p>
          <a:p>
            <a:pPr marL="0" indent="0" algn="ctr">
              <a:buNone/>
            </a:pPr>
            <a:r>
              <a:rPr lang="en-US" sz="8600" b="1" dirty="0">
                <a:solidFill>
                  <a:srgbClr val="F36C25"/>
                </a:solidFill>
                <a:latin typeface="Eras Bold ITC" panose="020B0602030504020804" pitchFamily="34" charset="77"/>
              </a:rPr>
              <a:t>Week Four</a:t>
            </a:r>
          </a:p>
        </p:txBody>
      </p:sp>
      <p:sp>
        <p:nvSpPr>
          <p:cNvPr id="10" name="TextBox 9">
            <a:extLst>
              <a:ext uri="{FF2B5EF4-FFF2-40B4-BE49-F238E27FC236}">
                <a16:creationId xmlns:a16="http://schemas.microsoft.com/office/drawing/2014/main" id="{2F3F1AD7-48A7-49A1-AE8B-7DFEC611EF17}"/>
              </a:ext>
            </a:extLst>
          </p:cNvPr>
          <p:cNvSpPr txBox="1"/>
          <p:nvPr/>
        </p:nvSpPr>
        <p:spPr>
          <a:xfrm>
            <a:off x="2539999" y="5999917"/>
            <a:ext cx="8899525" cy="677108"/>
          </a:xfrm>
          <a:prstGeom prst="rect">
            <a:avLst/>
          </a:prstGeom>
          <a:noFill/>
        </p:spPr>
        <p:txBody>
          <a:bodyPr wrap="square" rtlCol="0">
            <a:spAutoFit/>
          </a:bodyPr>
          <a:lstStyle/>
          <a:p>
            <a:r>
              <a:rPr lang="en-US" sz="3800" i="1" dirty="0">
                <a:solidFill>
                  <a:srgbClr val="BE504F"/>
                </a:solidFill>
                <a:latin typeface="Vijaya" panose="02020604020202020204" pitchFamily="18" charset="0"/>
                <a:cs typeface="Vijaya" panose="02020604020202020204" pitchFamily="18" charset="0"/>
              </a:rPr>
              <a:t>“Be  the  reason  someone  believes  in  Good People.”</a:t>
            </a:r>
          </a:p>
        </p:txBody>
      </p:sp>
    </p:spTree>
    <p:custDataLst>
      <p:tags r:id="rId1"/>
    </p:custDataLst>
    <p:extLst>
      <p:ext uri="{BB962C8B-B14F-4D97-AF65-F5344CB8AC3E}">
        <p14:creationId xmlns:p14="http://schemas.microsoft.com/office/powerpoint/2010/main" val="317158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85F0A4-CC9A-4674-B019-774B445FA78C}"/>
              </a:ext>
            </a:extLst>
          </p:cNvPr>
          <p:cNvSpPr/>
          <p:nvPr/>
        </p:nvSpPr>
        <p:spPr>
          <a:xfrm>
            <a:off x="1619250" y="0"/>
            <a:ext cx="10572750" cy="6858000"/>
          </a:xfrm>
          <a:prstGeom prst="rect">
            <a:avLst/>
          </a:prstGeom>
          <a:solidFill>
            <a:srgbClr val="BE5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5E2B69-DF91-4E7A-9528-D46A2C824657}"/>
              </a:ext>
            </a:extLst>
          </p:cNvPr>
          <p:cNvSpPr txBox="1"/>
          <p:nvPr/>
        </p:nvSpPr>
        <p:spPr>
          <a:xfrm>
            <a:off x="2619376" y="397974"/>
            <a:ext cx="8343900" cy="2677656"/>
          </a:xfrm>
          <a:prstGeom prst="rect">
            <a:avLst/>
          </a:prstGeom>
          <a:noFill/>
          <a:ln>
            <a:noFill/>
          </a:ln>
        </p:spPr>
        <p:txBody>
          <a:bodyPr wrap="square">
            <a:spAutoFit/>
          </a:bodyPr>
          <a:lstStyle/>
          <a:p>
            <a:pPr algn="ctr"/>
            <a:r>
              <a:rPr lang="en-US" sz="2800" dirty="0">
                <a:ln>
                  <a:solidFill>
                    <a:schemeClr val="bg1"/>
                  </a:solidFill>
                </a:ln>
                <a:solidFill>
                  <a:srgbClr val="F08019"/>
                </a:solidFill>
                <a:effectLst>
                  <a:outerShdw blurRad="63500" sx="102000" sy="102000" algn="ctr" rotWithShape="0">
                    <a:prstClr val="black">
                      <a:alpha val="40000"/>
                    </a:prstClr>
                  </a:outerShdw>
                </a:effectLst>
                <a:latin typeface="Eras Medium ITC" panose="020B0602030504020804" pitchFamily="34" charset="0"/>
              </a:rPr>
              <a:t> </a:t>
            </a:r>
            <a:r>
              <a:rPr lang="en-US" sz="2800" b="1" u="sng" dirty="0">
                <a:ln>
                  <a:solidFill>
                    <a:schemeClr val="bg1"/>
                  </a:solidFill>
                </a:ln>
                <a:solidFill>
                  <a:srgbClr val="3A8E8A"/>
                </a:solidFill>
                <a:effectLst>
                  <a:outerShdw blurRad="63500" sx="102000" sy="102000" algn="ctr" rotWithShape="0">
                    <a:prstClr val="black">
                      <a:alpha val="40000"/>
                    </a:prstClr>
                  </a:outerShdw>
                </a:effectLst>
                <a:latin typeface="Eras Medium ITC" panose="020B0602030504020804" pitchFamily="34" charset="0"/>
              </a:rPr>
              <a:t>I can</a:t>
            </a:r>
            <a:r>
              <a:rPr lang="en-US" sz="2800" b="1" dirty="0">
                <a:ln>
                  <a:solidFill>
                    <a:schemeClr val="bg1"/>
                  </a:solidFill>
                </a:ln>
                <a:solidFill>
                  <a:srgbClr val="3A8E8A"/>
                </a:solidFill>
                <a:effectLst>
                  <a:outerShdw blurRad="63500" sx="102000" sy="102000" algn="ctr" rotWithShape="0">
                    <a:prstClr val="black">
                      <a:alpha val="40000"/>
                    </a:prstClr>
                  </a:outerShdw>
                </a:effectLst>
                <a:latin typeface="Eras Medium ITC" panose="020B0602030504020804" pitchFamily="34" charset="0"/>
              </a:rPr>
              <a:t> </a:t>
            </a:r>
            <a:r>
              <a:rPr lang="en-US" sz="2800" b="0" dirty="0">
                <a:solidFill>
                  <a:schemeClr val="bg1"/>
                </a:solidFill>
                <a:effectLst>
                  <a:outerShdw blurRad="63500" sx="102000" sy="102000" algn="ctr" rotWithShape="0">
                    <a:prstClr val="black">
                      <a:alpha val="40000"/>
                    </a:prstClr>
                  </a:outerShdw>
                </a:effectLst>
                <a:latin typeface="Eras Medium ITC" panose="020B0602030504020804" pitchFamily="34" charset="0"/>
              </a:rPr>
              <a:t>reflect back on my 21-day challenge and determine the importance of the “CAOK tactic”. </a:t>
            </a:r>
            <a:br>
              <a:rPr lang="en-US" sz="2800" b="0" dirty="0">
                <a:solidFill>
                  <a:srgbClr val="000000"/>
                </a:solidFill>
                <a:effectLst>
                  <a:outerShdw blurRad="63500" sx="102000" sy="102000" algn="ctr" rotWithShape="0">
                    <a:prstClr val="black">
                      <a:alpha val="40000"/>
                    </a:prstClr>
                  </a:outerShdw>
                </a:effectLst>
                <a:latin typeface="Eras Medium ITC" panose="020B0602030504020804" pitchFamily="34" charset="0"/>
              </a:rPr>
            </a:br>
            <a:endParaRPr lang="en-US" sz="2800" b="0" dirty="0">
              <a:effectLst>
                <a:outerShdw blurRad="63500" sx="102000" sy="102000" algn="ctr" rotWithShape="0">
                  <a:prstClr val="black">
                    <a:alpha val="40000"/>
                  </a:prstClr>
                </a:outerShdw>
              </a:effectLst>
              <a:latin typeface="Eras Medium ITC" panose="020B0602030504020804" pitchFamily="34" charset="0"/>
            </a:endParaRPr>
          </a:p>
          <a:p>
            <a:pPr algn="ctr"/>
            <a:r>
              <a:rPr lang="en-US" sz="2800" b="1" u="sng" dirty="0">
                <a:ln>
                  <a:solidFill>
                    <a:schemeClr val="bg1"/>
                  </a:solidFill>
                </a:ln>
                <a:solidFill>
                  <a:srgbClr val="3A8E8A"/>
                </a:solidFill>
                <a:effectLst>
                  <a:outerShdw blurRad="63500" sx="102000" sy="102000" algn="ctr" rotWithShape="0">
                    <a:prstClr val="black">
                      <a:alpha val="40000"/>
                    </a:prstClr>
                  </a:outerShdw>
                </a:effectLst>
                <a:latin typeface="Eras Medium ITC" panose="020B0602030504020804" pitchFamily="34" charset="0"/>
              </a:rPr>
              <a:t>I will</a:t>
            </a:r>
            <a:r>
              <a:rPr lang="en-US" sz="2800" b="1" dirty="0">
                <a:ln>
                  <a:solidFill>
                    <a:schemeClr val="bg1"/>
                  </a:solidFill>
                </a:ln>
                <a:solidFill>
                  <a:srgbClr val="3A8E8A"/>
                </a:solidFill>
                <a:effectLst>
                  <a:outerShdw blurRad="63500" sx="102000" sy="102000" algn="ctr" rotWithShape="0">
                    <a:prstClr val="black">
                      <a:alpha val="40000"/>
                    </a:prstClr>
                  </a:outerShdw>
                </a:effectLst>
                <a:latin typeface="Eras Medium ITC" panose="020B0602030504020804" pitchFamily="34" charset="0"/>
              </a:rPr>
              <a:t> </a:t>
            </a:r>
            <a:r>
              <a:rPr lang="en-US" sz="2800" b="0" dirty="0">
                <a:solidFill>
                  <a:schemeClr val="bg1"/>
                </a:solidFill>
                <a:effectLst>
                  <a:outerShdw blurRad="63500" sx="102000" sy="102000" algn="ctr" rotWithShape="0">
                    <a:prstClr val="black">
                      <a:alpha val="40000"/>
                    </a:prstClr>
                  </a:outerShdw>
                </a:effectLst>
                <a:latin typeface="Eras Medium ITC" panose="020B0602030504020804" pitchFamily="34" charset="0"/>
              </a:rPr>
              <a:t>discuss the importance of being able to look back and decide where the tactic had an impact on my life or not</a:t>
            </a:r>
          </a:p>
        </p:txBody>
      </p:sp>
      <p:grpSp>
        <p:nvGrpSpPr>
          <p:cNvPr id="6" name="Group 5">
            <a:extLst>
              <a:ext uri="{FF2B5EF4-FFF2-40B4-BE49-F238E27FC236}">
                <a16:creationId xmlns:a16="http://schemas.microsoft.com/office/drawing/2014/main" id="{566178CE-253F-4E35-BB8B-E58E8E7197E0}"/>
              </a:ext>
            </a:extLst>
          </p:cNvPr>
          <p:cNvGrpSpPr/>
          <p:nvPr/>
        </p:nvGrpSpPr>
        <p:grpSpPr>
          <a:xfrm>
            <a:off x="-1" y="3308755"/>
            <a:ext cx="12201525" cy="3667125"/>
            <a:chOff x="-1666875" y="2667058"/>
            <a:chExt cx="10391775" cy="3743267"/>
          </a:xfrm>
        </p:grpSpPr>
        <p:sp>
          <p:nvSpPr>
            <p:cNvPr id="7" name="Rectangle 6">
              <a:extLst>
                <a:ext uri="{FF2B5EF4-FFF2-40B4-BE49-F238E27FC236}">
                  <a16:creationId xmlns:a16="http://schemas.microsoft.com/office/drawing/2014/main" id="{F88FE22F-D34C-4878-B32C-B485E198C0F6}"/>
                </a:ext>
              </a:extLst>
            </p:cNvPr>
            <p:cNvSpPr/>
            <p:nvPr/>
          </p:nvSpPr>
          <p:spPr>
            <a:xfrm>
              <a:off x="-1666875" y="2667058"/>
              <a:ext cx="10391775" cy="3743267"/>
            </a:xfrm>
            <a:prstGeom prst="rect">
              <a:avLst/>
            </a:prstGeom>
            <a:ln>
              <a:no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descr="Shape, rectangle&#10;&#10;Description automatically generated">
              <a:extLst>
                <a:ext uri="{FF2B5EF4-FFF2-40B4-BE49-F238E27FC236}">
                  <a16:creationId xmlns:a16="http://schemas.microsoft.com/office/drawing/2014/main" id="{D7258FA1-069F-4943-BEA4-C6D9829334F2}"/>
                </a:ext>
              </a:extLst>
            </p:cNvPr>
            <p:cNvPicPr>
              <a:picLocks noChangeAspect="1"/>
            </p:cNvPicPr>
            <p:nvPr/>
          </p:nvPicPr>
          <p:blipFill>
            <a:blip r:embed="rId4">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tretch>
              <a:fillRect/>
            </a:stretch>
          </p:blipFill>
          <p:spPr>
            <a:xfrm>
              <a:off x="-409576" y="2892946"/>
              <a:ext cx="7877175" cy="2383904"/>
            </a:xfrm>
            <a:prstGeom prst="rect">
              <a:avLst/>
            </a:prstGeom>
            <a:ln>
              <a:noFill/>
            </a:ln>
            <a:effectLst>
              <a:softEdge rad="63500"/>
            </a:effectLst>
          </p:spPr>
        </p:pic>
        <p:sp>
          <p:nvSpPr>
            <p:cNvPr id="9" name="TextBox 8">
              <a:extLst>
                <a:ext uri="{FF2B5EF4-FFF2-40B4-BE49-F238E27FC236}">
                  <a16:creationId xmlns:a16="http://schemas.microsoft.com/office/drawing/2014/main" id="{AC7C20C4-21EF-4654-A34D-FBCC2A834BEB}"/>
                </a:ext>
              </a:extLst>
            </p:cNvPr>
            <p:cNvSpPr txBox="1"/>
            <p:nvPr/>
          </p:nvSpPr>
          <p:spPr>
            <a:xfrm>
              <a:off x="-1028700" y="5097925"/>
              <a:ext cx="8876545" cy="954107"/>
            </a:xfrm>
            <a:prstGeom prst="rect">
              <a:avLst/>
            </a:prstGeom>
            <a:noFill/>
            <a:ln>
              <a:noFill/>
            </a:ln>
          </p:spPr>
          <p:txBody>
            <a:bodyPr wrap="square" rtlCol="0">
              <a:spAutoFit/>
            </a:bodyPr>
            <a:lstStyle/>
            <a:p>
              <a:pPr algn="ctr"/>
              <a:r>
                <a:rPr lang="en-US" sz="2800" b="1" i="1" dirty="0">
                  <a:solidFill>
                    <a:srgbClr val="B34B4C"/>
                  </a:solidFill>
                  <a:latin typeface="Harrington" panose="04040505050A02020702" pitchFamily="82" charset="0"/>
                </a:rPr>
                <a:t>When you have a bad day, a really bad day, try to treat the world better than it treated you.  </a:t>
              </a:r>
            </a:p>
          </p:txBody>
        </p:sp>
      </p:grpSp>
    </p:spTree>
    <p:custDataLst>
      <p:tags r:id="rId1"/>
    </p:custDataLst>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6E33B0C-A946-4642-BBE7-DAFEBF6F69E6}"/>
              </a:ext>
            </a:extLst>
          </p:cNvPr>
          <p:cNvSpPr/>
          <p:nvPr/>
        </p:nvSpPr>
        <p:spPr>
          <a:xfrm>
            <a:off x="0" y="6200775"/>
            <a:ext cx="1657350" cy="657225"/>
          </a:xfrm>
          <a:prstGeom prst="rect">
            <a:avLst/>
          </a:prstGeom>
          <a:solidFill>
            <a:srgbClr val="A84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21FEA5-DD77-4587-B4A8-AAE93CF4556E}"/>
              </a:ext>
            </a:extLst>
          </p:cNvPr>
          <p:cNvSpPr txBox="1"/>
          <p:nvPr/>
        </p:nvSpPr>
        <p:spPr>
          <a:xfrm>
            <a:off x="4781204" y="2059054"/>
            <a:ext cx="7410796" cy="1446550"/>
          </a:xfrm>
          <a:prstGeom prst="rect">
            <a:avLst/>
          </a:prstGeom>
          <a:noFill/>
        </p:spPr>
        <p:txBody>
          <a:bodyPr wrap="square">
            <a:spAutoFit/>
          </a:bodyPr>
          <a:lstStyle/>
          <a:p>
            <a:pPr marR="0" lvl="0" algn="ctr">
              <a:spcAft>
                <a:spcPts val="0"/>
              </a:spcAft>
            </a:pPr>
            <a:r>
              <a:rPr lang="en-US" sz="4400" i="1" u="none" strike="noStrike" dirty="0">
                <a:solidFill>
                  <a:schemeClr val="accent2"/>
                </a:solidFill>
                <a:effectLst/>
                <a:latin typeface="Eras Medium ITC" panose="020B0602030504020804" pitchFamily="34" charset="0"/>
                <a:ea typeface="Calibri" panose="020F0502020204030204" pitchFamily="34" charset="0"/>
              </a:rPr>
              <a:t>Relationship </a:t>
            </a:r>
            <a:r>
              <a:rPr lang="en-US" sz="4400" i="1" dirty="0">
                <a:solidFill>
                  <a:schemeClr val="accent2"/>
                </a:solidFill>
                <a:latin typeface="Eras Medium ITC" panose="020B0602030504020804" pitchFamily="34" charset="0"/>
                <a:ea typeface="Calibri" panose="020F0502020204030204" pitchFamily="34" charset="0"/>
              </a:rPr>
              <a:t>s</a:t>
            </a:r>
            <a:r>
              <a:rPr lang="en-US" sz="4400" i="1" u="none" strike="noStrike" dirty="0">
                <a:solidFill>
                  <a:schemeClr val="accent2"/>
                </a:solidFill>
                <a:effectLst/>
                <a:latin typeface="Eras Medium ITC" panose="020B0602030504020804" pitchFamily="34" charset="0"/>
                <a:ea typeface="Calibri" panose="020F0502020204030204" pitchFamily="34" charset="0"/>
              </a:rPr>
              <a:t>kills</a:t>
            </a:r>
          </a:p>
          <a:p>
            <a:pPr marR="0" lvl="0" algn="ctr">
              <a:spcAft>
                <a:spcPts val="0"/>
              </a:spcAft>
            </a:pPr>
            <a:r>
              <a:rPr lang="en-US" sz="4400" i="1" dirty="0">
                <a:solidFill>
                  <a:schemeClr val="accent2"/>
                </a:solidFill>
                <a:latin typeface="Eras Medium ITC" panose="020B0602030504020804" pitchFamily="34" charset="0"/>
                <a:ea typeface="Arial" panose="020B0604020202020204" pitchFamily="34" charset="0"/>
              </a:rPr>
              <a:t>Social awareness</a:t>
            </a:r>
            <a:endParaRPr lang="en-US" sz="4400" i="1" u="none" strike="noStrike" dirty="0">
              <a:solidFill>
                <a:schemeClr val="accent2"/>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6324600" y="683007"/>
            <a:ext cx="384810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sz="6600" i="1" dirty="0">
                <a:solidFill>
                  <a:srgbClr val="3FB7A3"/>
                </a:solidFill>
              </a:rPr>
              <a:t>Skills</a:t>
            </a:r>
          </a:p>
        </p:txBody>
      </p:sp>
      <p:pic>
        <p:nvPicPr>
          <p:cNvPr id="19" name="Picture 18" descr="A screenshot of a video game&#10;&#10;Description automatically generated with medium confidence">
            <a:extLst>
              <a:ext uri="{FF2B5EF4-FFF2-40B4-BE49-F238E27FC236}">
                <a16:creationId xmlns:a16="http://schemas.microsoft.com/office/drawing/2014/main" id="{30E0DE9A-0BDF-4A7A-829C-ECABE4772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82491" y="1712769"/>
            <a:ext cx="6819691" cy="4100656"/>
          </a:xfrm>
          <a:prstGeom prst="rect">
            <a:avLst/>
          </a:prstGeom>
          <a:effectLst>
            <a:outerShdw blurRad="76200" dist="12700" dir="8100000" sy="-23000" kx="800400" algn="br" rotWithShape="0">
              <a:prstClr val="black">
                <a:alpha val="20000"/>
              </a:prstClr>
            </a:outerShdw>
          </a:effectLst>
          <a:scene3d>
            <a:camera prst="isometricOffAxis2Left"/>
            <a:lightRig rig="threePt" dir="t"/>
          </a:scene3d>
        </p:spPr>
      </p:pic>
      <p:sp>
        <p:nvSpPr>
          <p:cNvPr id="20" name="TextBox 19">
            <a:extLst>
              <a:ext uri="{FF2B5EF4-FFF2-40B4-BE49-F238E27FC236}">
                <a16:creationId xmlns:a16="http://schemas.microsoft.com/office/drawing/2014/main" id="{F9394C3D-E5C5-4042-B099-9960AABD8E0F}"/>
              </a:ext>
            </a:extLst>
          </p:cNvPr>
          <p:cNvSpPr txBox="1"/>
          <p:nvPr/>
        </p:nvSpPr>
        <p:spPr>
          <a:xfrm>
            <a:off x="3625886" y="4199547"/>
            <a:ext cx="8766139" cy="1887604"/>
          </a:xfrm>
          <a:prstGeom prst="rect">
            <a:avLst/>
          </a:prstGeom>
          <a:noFill/>
        </p:spPr>
        <p:txBody>
          <a:bodyPr wrap="square" rtlCol="0">
            <a:prstTxWarp prst="textWave4">
              <a:avLst>
                <a:gd name="adj1" fmla="val 6250"/>
                <a:gd name="adj2" fmla="val 3151"/>
              </a:avLst>
            </a:prstTxWarp>
            <a:spAutoFit/>
          </a:bodyPr>
          <a:lstStyle/>
          <a:p>
            <a:pPr algn="ctr"/>
            <a:r>
              <a:rPr lang="en-US" sz="3600" b="1" dirty="0">
                <a:ln>
                  <a:solidFill>
                    <a:schemeClr val="accent2"/>
                  </a:solidFill>
                </a:ln>
                <a:solidFill>
                  <a:srgbClr val="FBD42E"/>
                </a:solidFill>
                <a:effectLst>
                  <a:outerShdw blurRad="50800" dist="38100" dir="10800000" algn="r" rotWithShape="0">
                    <a:prstClr val="black">
                      <a:alpha val="60000"/>
                    </a:prstClr>
                  </a:outerShdw>
                </a:effectLst>
                <a:latin typeface="Vijaya" panose="020B0502040204020203" pitchFamily="18" charset="0"/>
                <a:cs typeface="Vijaya" panose="020B0502040204020203" pitchFamily="18" charset="0"/>
              </a:rPr>
              <a:t>“Kind words are like Honey.</a:t>
            </a:r>
          </a:p>
          <a:p>
            <a:pPr algn="ctr"/>
            <a:r>
              <a:rPr lang="en-US" sz="3600" b="1" dirty="0">
                <a:ln>
                  <a:solidFill>
                    <a:schemeClr val="accent2"/>
                  </a:solidFill>
                </a:ln>
                <a:solidFill>
                  <a:srgbClr val="FBD42E"/>
                </a:solidFill>
                <a:effectLst>
                  <a:outerShdw blurRad="50800" dist="38100" dir="10800000" algn="r" rotWithShape="0">
                    <a:prstClr val="black">
                      <a:alpha val="60000"/>
                    </a:prstClr>
                  </a:outerShdw>
                </a:effectLst>
                <a:latin typeface="Vijaya" panose="020B0502040204020203" pitchFamily="18" charset="0"/>
                <a:cs typeface="Vijaya" panose="020B0502040204020203" pitchFamily="18" charset="0"/>
              </a:rPr>
              <a:t>  Sweet to the soul </a:t>
            </a:r>
          </a:p>
          <a:p>
            <a:pPr algn="ctr"/>
            <a:r>
              <a:rPr lang="en-US" sz="3600" b="1" dirty="0">
                <a:ln>
                  <a:solidFill>
                    <a:schemeClr val="accent2"/>
                  </a:solidFill>
                </a:ln>
                <a:solidFill>
                  <a:srgbClr val="FBD42E"/>
                </a:solidFill>
                <a:effectLst>
                  <a:outerShdw blurRad="50800" dist="38100" dir="10800000" algn="r" rotWithShape="0">
                    <a:prstClr val="black">
                      <a:alpha val="60000"/>
                    </a:prstClr>
                  </a:outerShdw>
                </a:effectLst>
                <a:latin typeface="Vijaya" panose="020B0502040204020203" pitchFamily="18" charset="0"/>
                <a:cs typeface="Vijaya" panose="020B0502040204020203" pitchFamily="18" charset="0"/>
              </a:rPr>
              <a:t>and </a:t>
            </a:r>
          </a:p>
          <a:p>
            <a:pPr algn="ctr"/>
            <a:r>
              <a:rPr lang="en-US" sz="3600" b="1" dirty="0">
                <a:ln>
                  <a:solidFill>
                    <a:schemeClr val="accent2"/>
                  </a:solidFill>
                </a:ln>
                <a:solidFill>
                  <a:srgbClr val="FBD42E"/>
                </a:solidFill>
                <a:effectLst>
                  <a:outerShdw blurRad="50800" dist="38100" dir="10800000" algn="r" rotWithShape="0">
                    <a:prstClr val="black">
                      <a:alpha val="60000"/>
                    </a:prstClr>
                  </a:outerShdw>
                </a:effectLst>
                <a:latin typeface="Vijaya" panose="020B0502040204020203" pitchFamily="18" charset="0"/>
                <a:cs typeface="Vijaya" panose="020B0502040204020203" pitchFamily="18" charset="0"/>
              </a:rPr>
              <a:t>healthy for the body.”</a:t>
            </a:r>
          </a:p>
        </p:txBody>
      </p:sp>
      <p:pic>
        <p:nvPicPr>
          <p:cNvPr id="32" name="Picture 31" descr="A picture containing text, vector graphics&#10;&#10;Description automatically generated">
            <a:extLst>
              <a:ext uri="{FF2B5EF4-FFF2-40B4-BE49-F238E27FC236}">
                <a16:creationId xmlns:a16="http://schemas.microsoft.com/office/drawing/2014/main" id="{E5088874-1D75-4BB1-AB1D-E463AFB2D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27668">
            <a:off x="351192" y="4736174"/>
            <a:ext cx="1408260" cy="938840"/>
          </a:xfrm>
          <a:prstGeom prst="rect">
            <a:avLst/>
          </a:prstGeom>
          <a:effectLst>
            <a:outerShdw blurRad="76200" dist="12700" dir="8100000" sy="-23000" kx="800400" algn="br" rotWithShape="0">
              <a:prstClr val="black">
                <a:alpha val="20000"/>
              </a:prstClr>
            </a:outerShdw>
          </a:effectLst>
        </p:spPr>
      </p:pic>
    </p:spTree>
    <p:custDataLst>
      <p:tags r:id="rId1"/>
    </p:custDataLst>
    <p:extLst>
      <p:ext uri="{BB962C8B-B14F-4D97-AF65-F5344CB8AC3E}">
        <p14:creationId xmlns:p14="http://schemas.microsoft.com/office/powerpoint/2010/main" val="391569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sunset, setting, painting&#10;&#10;Description automatically generated">
            <a:extLst>
              <a:ext uri="{FF2B5EF4-FFF2-40B4-BE49-F238E27FC236}">
                <a16:creationId xmlns:a16="http://schemas.microsoft.com/office/drawing/2014/main" id="{FCE47CE7-54AB-402A-A9A3-6AE8B63437D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298700" y="-142875"/>
            <a:ext cx="16941800" cy="7292975"/>
          </a:xfrm>
          <a:prstGeom prst="ellipse">
            <a:avLst/>
          </a:prstGeom>
        </p:spPr>
      </p:pic>
      <p:sp>
        <p:nvSpPr>
          <p:cNvPr id="3" name="Title 2">
            <a:extLst>
              <a:ext uri="{FF2B5EF4-FFF2-40B4-BE49-F238E27FC236}">
                <a16:creationId xmlns:a16="http://schemas.microsoft.com/office/drawing/2014/main" id="{6FC59188-66D3-4521-B787-DC1733188167}"/>
              </a:ext>
            </a:extLst>
          </p:cNvPr>
          <p:cNvSpPr txBox="1">
            <a:spLocks/>
          </p:cNvSpPr>
          <p:nvPr/>
        </p:nvSpPr>
        <p:spPr>
          <a:xfrm>
            <a:off x="2750930" y="2423633"/>
            <a:ext cx="6715540" cy="1393372"/>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sz="4000" dirty="0">
                <a:solidFill>
                  <a:srgbClr val="C00000"/>
                </a:solidFill>
              </a:rPr>
              <a:t>Is reflecting becoming easier?</a:t>
            </a:r>
          </a:p>
          <a:p>
            <a:pPr algn="ctr"/>
            <a:endParaRPr lang="en-US" sz="4000" dirty="0">
              <a:solidFill>
                <a:srgbClr val="C00000"/>
              </a:solidFill>
            </a:endParaRPr>
          </a:p>
        </p:txBody>
      </p:sp>
      <p:sp>
        <p:nvSpPr>
          <p:cNvPr id="12" name="TextBox 11">
            <a:extLst>
              <a:ext uri="{FF2B5EF4-FFF2-40B4-BE49-F238E27FC236}">
                <a16:creationId xmlns:a16="http://schemas.microsoft.com/office/drawing/2014/main" id="{A88AF0CF-3B29-4DA9-8982-75C83A85E5E4}"/>
              </a:ext>
            </a:extLst>
          </p:cNvPr>
          <p:cNvSpPr txBox="1"/>
          <p:nvPr/>
        </p:nvSpPr>
        <p:spPr>
          <a:xfrm>
            <a:off x="380999" y="3894312"/>
            <a:ext cx="11582401" cy="1242648"/>
          </a:xfrm>
          <a:prstGeom prst="rect">
            <a:avLst/>
          </a:prstGeom>
          <a:noFill/>
          <a:effectLst>
            <a:reflection blurRad="6350" stA="50000" endA="295" endPos="92000" dist="101600" dir="5400000" sy="-100000" algn="bl" rotWithShape="0"/>
          </a:effectLst>
        </p:spPr>
        <p:txBody>
          <a:bodyPr wrap="square" rtlCol="0">
            <a:spAutoFit/>
          </a:bodyPr>
          <a:lstStyle/>
          <a:p>
            <a:pPr algn="ctr">
              <a:lnSpc>
                <a:spcPct val="150000"/>
              </a:lnSpc>
            </a:pPr>
            <a:r>
              <a:rPr lang="en-US" sz="2600" i="1" dirty="0">
                <a:solidFill>
                  <a:srgbClr val="BE504F"/>
                </a:solidFill>
                <a:latin typeface="Lucida Handwriting" panose="03010101010101010101" pitchFamily="66" charset="0"/>
              </a:rPr>
              <a:t>“Wherever there is a human being, there is an opportunity for a kindness.“</a:t>
            </a:r>
          </a:p>
        </p:txBody>
      </p:sp>
      <p:sp>
        <p:nvSpPr>
          <p:cNvPr id="5" name="Title 2">
            <a:extLst>
              <a:ext uri="{FF2B5EF4-FFF2-40B4-BE49-F238E27FC236}">
                <a16:creationId xmlns:a16="http://schemas.microsoft.com/office/drawing/2014/main" id="{A8ACA552-1A1C-4794-886D-7AD053D89D23}"/>
              </a:ext>
            </a:extLst>
          </p:cNvPr>
          <p:cNvSpPr txBox="1">
            <a:spLocks/>
          </p:cNvSpPr>
          <p:nvPr/>
        </p:nvSpPr>
        <p:spPr>
          <a:xfrm>
            <a:off x="241300" y="683007"/>
            <a:ext cx="1141730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sz="6600" i="1" dirty="0">
                <a:solidFill>
                  <a:srgbClr val="3FB7A3"/>
                </a:solidFill>
              </a:rPr>
              <a:t>Opening Question</a:t>
            </a:r>
          </a:p>
        </p:txBody>
      </p:sp>
    </p:spTree>
    <p:custDataLst>
      <p:tags r:id="rId1"/>
    </p:custDataLst>
    <p:extLst>
      <p:ext uri="{BB962C8B-B14F-4D97-AF65-F5344CB8AC3E}">
        <p14:creationId xmlns:p14="http://schemas.microsoft.com/office/powerpoint/2010/main" val="296858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75B64-FB1A-44E1-BE2E-7DE42499BC2F}"/>
              </a:ext>
            </a:extLst>
          </p:cNvPr>
          <p:cNvSpPr txBox="1"/>
          <p:nvPr/>
        </p:nvSpPr>
        <p:spPr>
          <a:xfrm>
            <a:off x="572293" y="1636507"/>
            <a:ext cx="11048207" cy="4154984"/>
          </a:xfrm>
          <a:prstGeom prst="rect">
            <a:avLst/>
          </a:prstGeom>
          <a:noFill/>
        </p:spPr>
        <p:txBody>
          <a:bodyPr wrap="square">
            <a:spAutoFit/>
          </a:bodyPr>
          <a:lstStyle/>
          <a:p>
            <a:pPr rtl="0">
              <a:spcBef>
                <a:spcPts val="0"/>
              </a:spcBef>
              <a:spcAft>
                <a:spcPts val="0"/>
              </a:spcAft>
            </a:pPr>
            <a:r>
              <a:rPr lang="en-US" sz="2400" b="0" i="0" u="none" strike="noStrike" dirty="0">
                <a:solidFill>
                  <a:schemeClr val="accent2"/>
                </a:solidFill>
                <a:effectLst/>
                <a:latin typeface="Eras Medium ITC" panose="020B0602030504020804" pitchFamily="34" charset="0"/>
              </a:rPr>
              <a:t>When we reflect, it can be just like looking in a mirror.  Reflection is a tool we use to grow ourselves. We must think about what we have done, what we have said, and how it has changed our day.  We can think about the way these things have affected us and how they have affected others. </a:t>
            </a:r>
          </a:p>
          <a:p>
            <a:pPr rtl="0">
              <a:spcBef>
                <a:spcPts val="0"/>
              </a:spcBef>
              <a:spcAft>
                <a:spcPts val="0"/>
              </a:spcAft>
            </a:pPr>
            <a:endParaRPr lang="en-US" sz="2400" dirty="0">
              <a:solidFill>
                <a:schemeClr val="accent2"/>
              </a:solidFill>
              <a:latin typeface="Eras Medium ITC" panose="020B0602030504020804" pitchFamily="34" charset="0"/>
            </a:endParaRPr>
          </a:p>
          <a:p>
            <a:pPr rtl="0">
              <a:spcBef>
                <a:spcPts val="0"/>
              </a:spcBef>
              <a:spcAft>
                <a:spcPts val="0"/>
              </a:spcAft>
            </a:pPr>
            <a:r>
              <a:rPr lang="en-US" sz="2400" b="0" i="0" u="none" strike="noStrike" dirty="0">
                <a:solidFill>
                  <a:schemeClr val="accent2"/>
                </a:solidFill>
                <a:effectLst/>
                <a:latin typeface="Eras Medium ITC" panose="020B0602030504020804" pitchFamily="34" charset="0"/>
              </a:rPr>
              <a:t>We are going to look back at the way our 21-day </a:t>
            </a:r>
          </a:p>
          <a:p>
            <a:pPr rtl="0">
              <a:spcBef>
                <a:spcPts val="0"/>
              </a:spcBef>
              <a:spcAft>
                <a:spcPts val="0"/>
              </a:spcAft>
            </a:pPr>
            <a:r>
              <a:rPr lang="en-US" sz="2400" b="0" i="0" u="none" strike="noStrike" dirty="0">
                <a:solidFill>
                  <a:schemeClr val="accent2"/>
                </a:solidFill>
                <a:effectLst/>
                <a:latin typeface="Eras Medium ITC" panose="020B0602030504020804" pitchFamily="34" charset="0"/>
              </a:rPr>
              <a:t>CAOK Challenge has impacted our day and our lives. </a:t>
            </a:r>
          </a:p>
          <a:p>
            <a:pPr rtl="0">
              <a:spcBef>
                <a:spcPts val="0"/>
              </a:spcBef>
              <a:spcAft>
                <a:spcPts val="0"/>
              </a:spcAft>
            </a:pPr>
            <a:endParaRPr lang="en-US" sz="2400" dirty="0">
              <a:solidFill>
                <a:schemeClr val="accent2"/>
              </a:solidFill>
              <a:effectLst/>
              <a:latin typeface="Eras Medium ITC" panose="020B0602030504020804" pitchFamily="34" charset="0"/>
            </a:endParaRPr>
          </a:p>
          <a:p>
            <a:pPr rtl="0">
              <a:spcBef>
                <a:spcPts val="0"/>
              </a:spcBef>
              <a:spcAft>
                <a:spcPts val="0"/>
              </a:spcAft>
            </a:pPr>
            <a:r>
              <a:rPr lang="en-US" sz="2400" b="0" i="0" u="none" strike="noStrike" dirty="0">
                <a:solidFill>
                  <a:schemeClr val="accent2"/>
                </a:solidFill>
                <a:effectLst/>
                <a:latin typeface="Eras Medium ITC" panose="020B0602030504020804" pitchFamily="34" charset="0"/>
              </a:rPr>
              <a:t>Does anyone feel like they are happier, knowing that </a:t>
            </a:r>
          </a:p>
          <a:p>
            <a:pPr rtl="0">
              <a:spcBef>
                <a:spcPts val="0"/>
              </a:spcBef>
              <a:spcAft>
                <a:spcPts val="0"/>
              </a:spcAft>
            </a:pPr>
            <a:r>
              <a:rPr lang="en-US" sz="2400" b="0" i="0" u="none" strike="noStrike" dirty="0">
                <a:solidFill>
                  <a:schemeClr val="accent2"/>
                </a:solidFill>
                <a:effectLst/>
                <a:latin typeface="Eras Medium ITC" panose="020B0602030504020804" pitchFamily="34" charset="0"/>
              </a:rPr>
              <a:t>they intentionally sought out others and left a </a:t>
            </a:r>
          </a:p>
          <a:p>
            <a:pPr rtl="0">
              <a:spcBef>
                <a:spcPts val="0"/>
              </a:spcBef>
              <a:spcAft>
                <a:spcPts val="0"/>
              </a:spcAft>
            </a:pPr>
            <a:r>
              <a:rPr lang="en-US" sz="2400" b="0" i="0" u="none" strike="noStrike" dirty="0">
                <a:solidFill>
                  <a:schemeClr val="accent2"/>
                </a:solidFill>
                <a:effectLst/>
                <a:latin typeface="Eras Medium ITC" panose="020B0602030504020804" pitchFamily="34" charset="0"/>
              </a:rPr>
              <a:t>positive impact on their day? </a:t>
            </a:r>
            <a:endParaRPr lang="en-US" sz="2400" dirty="0">
              <a:solidFill>
                <a:schemeClr val="accent2"/>
              </a:solidFill>
              <a:effectLst/>
              <a:latin typeface="Eras Medium ITC" panose="020B0602030504020804"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35668434-63D1-4CCA-B118-49AA63314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056" y="3724837"/>
            <a:ext cx="5241738" cy="3133163"/>
          </a:xfrm>
          <a:prstGeom prst="rect">
            <a:avLst/>
          </a:prstGeom>
          <a:effectLst>
            <a:outerShdw blurRad="50800" dist="38100" algn="l" rotWithShape="0">
              <a:prstClr val="black">
                <a:alpha val="40000"/>
              </a:prstClr>
            </a:outerShdw>
          </a:effectLst>
          <a:scene3d>
            <a:camera prst="perspectiveLeft"/>
            <a:lightRig rig="threePt" dir="t"/>
          </a:scene3d>
        </p:spPr>
      </p:pic>
      <p:sp>
        <p:nvSpPr>
          <p:cNvPr id="16" name="TextBox 15">
            <a:extLst>
              <a:ext uri="{FF2B5EF4-FFF2-40B4-BE49-F238E27FC236}">
                <a16:creationId xmlns:a16="http://schemas.microsoft.com/office/drawing/2014/main" id="{03B5AC4C-82B8-40F3-8D3E-9C759F4635E3}"/>
              </a:ext>
            </a:extLst>
          </p:cNvPr>
          <p:cNvSpPr txBox="1"/>
          <p:nvPr/>
        </p:nvSpPr>
        <p:spPr>
          <a:xfrm>
            <a:off x="9286876" y="4032479"/>
            <a:ext cx="2800349" cy="1569660"/>
          </a:xfrm>
          <a:prstGeom prst="rect">
            <a:avLst/>
          </a:prstGeom>
          <a:noFill/>
        </p:spPr>
        <p:txBody>
          <a:bodyPr wrap="square" rtlCol="0">
            <a:spAutoFit/>
          </a:bodyPr>
          <a:lstStyle/>
          <a:p>
            <a:pPr algn="ctr"/>
            <a:r>
              <a:rPr lang="en-US" sz="3200" b="1" dirty="0">
                <a:ln>
                  <a:solidFill>
                    <a:srgbClr val="A84645"/>
                  </a:solidFill>
                </a:ln>
                <a:solidFill>
                  <a:srgbClr val="A84645"/>
                </a:solidFill>
                <a:latin typeface="Chiller" panose="04020404031007020602" pitchFamily="82" charset="0"/>
              </a:rPr>
              <a:t>Because in the End, </a:t>
            </a:r>
          </a:p>
          <a:p>
            <a:pPr algn="ctr"/>
            <a:r>
              <a:rPr lang="en-US" sz="3200" b="1" dirty="0">
                <a:ln>
                  <a:solidFill>
                    <a:srgbClr val="A84645"/>
                  </a:solidFill>
                </a:ln>
                <a:solidFill>
                  <a:srgbClr val="A84645"/>
                </a:solidFill>
                <a:latin typeface="Chiller" panose="04020404031007020602" pitchFamily="82" charset="0"/>
              </a:rPr>
              <a:t>Only </a:t>
            </a:r>
          </a:p>
          <a:p>
            <a:pPr algn="ctr"/>
            <a:r>
              <a:rPr lang="en-US" sz="3200" b="1" dirty="0">
                <a:ln>
                  <a:solidFill>
                    <a:srgbClr val="A84645"/>
                  </a:solidFill>
                </a:ln>
                <a:solidFill>
                  <a:srgbClr val="A84645"/>
                </a:solidFill>
                <a:latin typeface="Chiller" panose="04020404031007020602" pitchFamily="82" charset="0"/>
              </a:rPr>
              <a:t>Kindness Matters</a:t>
            </a:r>
          </a:p>
        </p:txBody>
      </p:sp>
      <p:pic>
        <p:nvPicPr>
          <p:cNvPr id="17" name="Picture 16" descr="A field of purple flowers&#10;&#10;Description automatically generated with low confidence">
            <a:extLst>
              <a:ext uri="{FF2B5EF4-FFF2-40B4-BE49-F238E27FC236}">
                <a16:creationId xmlns:a16="http://schemas.microsoft.com/office/drawing/2014/main" id="{6261D428-A911-48EE-B7FB-D5D6A577CD4A}"/>
              </a:ext>
            </a:extLst>
          </p:cNvPr>
          <p:cNvPicPr>
            <a:picLocks noChangeAspect="1"/>
          </p:cNvPicPr>
          <p:nvPr/>
        </p:nvPicPr>
        <p:blipFill rotWithShape="1">
          <a:blip r:embed="rId4">
            <a:extLst>
              <a:ext uri="{28A0092B-C50C-407E-A947-70E740481C1C}">
                <a14:useLocalDpi xmlns:a14="http://schemas.microsoft.com/office/drawing/2010/main" val="0"/>
              </a:ext>
            </a:extLst>
          </a:blip>
          <a:srcRect l="1" r="-9969" b="61109"/>
          <a:stretch/>
        </p:blipFill>
        <p:spPr>
          <a:xfrm>
            <a:off x="3067050" y="5876733"/>
            <a:ext cx="11263312" cy="981267"/>
          </a:xfrm>
          <a:prstGeom prst="rect">
            <a:avLst/>
          </a:prstGeom>
        </p:spPr>
      </p:pic>
      <p:grpSp>
        <p:nvGrpSpPr>
          <p:cNvPr id="28" name="Group 27">
            <a:extLst>
              <a:ext uri="{FF2B5EF4-FFF2-40B4-BE49-F238E27FC236}">
                <a16:creationId xmlns:a16="http://schemas.microsoft.com/office/drawing/2014/main" id="{69D70909-5781-40CE-9E2D-065648494D36}"/>
              </a:ext>
            </a:extLst>
          </p:cNvPr>
          <p:cNvGrpSpPr/>
          <p:nvPr/>
        </p:nvGrpSpPr>
        <p:grpSpPr>
          <a:xfrm rot="19966560">
            <a:off x="11092102" y="4401312"/>
            <a:ext cx="763127" cy="831994"/>
            <a:chOff x="199200" y="1553816"/>
            <a:chExt cx="763127" cy="831994"/>
          </a:xfrm>
        </p:grpSpPr>
        <p:pic>
          <p:nvPicPr>
            <p:cNvPr id="25" name="Picture 24" descr="Icon&#10;&#10;Description automatically generated">
              <a:extLst>
                <a:ext uri="{FF2B5EF4-FFF2-40B4-BE49-F238E27FC236}">
                  <a16:creationId xmlns:a16="http://schemas.microsoft.com/office/drawing/2014/main" id="{813334FD-343B-4056-AFCC-5DE3B426E6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200" y="1553816"/>
              <a:ext cx="365760" cy="602428"/>
            </a:xfrm>
            <a:prstGeom prst="rect">
              <a:avLst/>
            </a:prstGeom>
          </p:spPr>
        </p:pic>
        <p:pic>
          <p:nvPicPr>
            <p:cNvPr id="27" name="Picture 26" descr="Icon&#10;&#10;Description automatically generated">
              <a:extLst>
                <a:ext uri="{FF2B5EF4-FFF2-40B4-BE49-F238E27FC236}">
                  <a16:creationId xmlns:a16="http://schemas.microsoft.com/office/drawing/2014/main" id="{A0D57CCB-AA8A-4EC2-946C-42F2EBBAC7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66" y="1783382"/>
              <a:ext cx="365761" cy="602428"/>
            </a:xfrm>
            <a:prstGeom prst="rect">
              <a:avLst/>
            </a:prstGeom>
          </p:spPr>
        </p:pic>
      </p:grpSp>
      <p:sp>
        <p:nvSpPr>
          <p:cNvPr id="10" name="Title 2">
            <a:extLst>
              <a:ext uri="{FF2B5EF4-FFF2-40B4-BE49-F238E27FC236}">
                <a16:creationId xmlns:a16="http://schemas.microsoft.com/office/drawing/2014/main" id="{C0E1C44B-BCBA-401B-A62E-97C2A1EA30EA}"/>
              </a:ext>
            </a:extLst>
          </p:cNvPr>
          <p:cNvSpPr txBox="1">
            <a:spLocks/>
          </p:cNvSpPr>
          <p:nvPr/>
        </p:nvSpPr>
        <p:spPr>
          <a:xfrm>
            <a:off x="2514600" y="175007"/>
            <a:ext cx="679450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sz="6600" i="1" dirty="0">
                <a:solidFill>
                  <a:srgbClr val="3FB7A3"/>
                </a:solidFill>
              </a:rPr>
              <a:t>Thoughts</a:t>
            </a:r>
          </a:p>
        </p:txBody>
      </p:sp>
    </p:spTree>
    <p:custDataLst>
      <p:tags r:id="rId1"/>
    </p:custDataLst>
    <p:extLst>
      <p:ext uri="{BB962C8B-B14F-4D97-AF65-F5344CB8AC3E}">
        <p14:creationId xmlns:p14="http://schemas.microsoft.com/office/powerpoint/2010/main" val="196719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572B271-7E77-438A-86A3-A704106F84C4}"/>
              </a:ext>
            </a:extLst>
          </p:cNvPr>
          <p:cNvSpPr txBox="1">
            <a:spLocks/>
          </p:cNvSpPr>
          <p:nvPr/>
        </p:nvSpPr>
        <p:spPr>
          <a:xfrm>
            <a:off x="6532092" y="136088"/>
            <a:ext cx="3295794" cy="13568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6000" dirty="0">
                <a:solidFill>
                  <a:srgbClr val="F08019"/>
                </a:solidFill>
              </a:rPr>
              <a:t>Activity</a:t>
            </a:r>
          </a:p>
        </p:txBody>
      </p:sp>
      <p:sp>
        <p:nvSpPr>
          <p:cNvPr id="8" name="Content Placeholder 3">
            <a:extLst>
              <a:ext uri="{FF2B5EF4-FFF2-40B4-BE49-F238E27FC236}">
                <a16:creationId xmlns:a16="http://schemas.microsoft.com/office/drawing/2014/main" id="{7B4B411A-6276-4C6A-8894-0A1A69CDD702}"/>
              </a:ext>
            </a:extLst>
          </p:cNvPr>
          <p:cNvSpPr txBox="1">
            <a:spLocks/>
          </p:cNvSpPr>
          <p:nvPr/>
        </p:nvSpPr>
        <p:spPr>
          <a:xfrm>
            <a:off x="4588971" y="1429306"/>
            <a:ext cx="7182036" cy="56033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spcBef>
                <a:spcPts val="0"/>
              </a:spcBef>
              <a:spcAft>
                <a:spcPts val="0"/>
              </a:spcAft>
              <a:buNone/>
            </a:pPr>
            <a:r>
              <a:rPr lang="en-US" sz="2600" b="0" i="0" u="none" strike="noStrike" dirty="0">
                <a:solidFill>
                  <a:schemeClr val="accent2"/>
                </a:solidFill>
                <a:effectLst/>
              </a:rPr>
              <a:t>We are going to look back at the way our 21-day CAOK Challenge has impacted our day and our lives.  There is a reflection section on the last page of the journal.</a:t>
            </a:r>
          </a:p>
          <a:p>
            <a:pPr marL="0" indent="0" algn="ctr" rtl="0">
              <a:spcBef>
                <a:spcPts val="0"/>
              </a:spcBef>
              <a:spcAft>
                <a:spcPts val="0"/>
              </a:spcAft>
              <a:buNone/>
            </a:pPr>
            <a:endParaRPr lang="en-US" sz="2600" b="0" i="0" u="none" strike="noStrike" dirty="0">
              <a:solidFill>
                <a:schemeClr val="accent2"/>
              </a:solidFill>
              <a:effectLst/>
            </a:endParaRPr>
          </a:p>
          <a:p>
            <a:pPr marL="0" indent="0" algn="ctr">
              <a:buNone/>
            </a:pPr>
            <a:r>
              <a:rPr lang="en-US" sz="2600" dirty="0">
                <a:solidFill>
                  <a:srgbClr val="3A8E8A"/>
                </a:solidFill>
                <a:latin typeface="Eras Medium ITC" panose="020B0602030504020804" pitchFamily="34" charset="77"/>
              </a:rPr>
              <a:t>Not only are we going to do that, but we are going to develop a tool that others could use to show their understanding of CAOK. </a:t>
            </a:r>
          </a:p>
          <a:p>
            <a:pPr marL="0" indent="0" algn="ctr">
              <a:buNone/>
            </a:pPr>
            <a:endParaRPr lang="en-US" sz="2600" dirty="0">
              <a:solidFill>
                <a:srgbClr val="3A8E8A"/>
              </a:solidFill>
              <a:latin typeface="Eras Medium ITC" panose="020B0602030504020804" pitchFamily="34" charset="77"/>
            </a:endParaRPr>
          </a:p>
          <a:p>
            <a:pPr marL="0" indent="0" algn="ctr">
              <a:buNone/>
            </a:pPr>
            <a:r>
              <a:rPr lang="en-US" sz="2600" dirty="0">
                <a:solidFill>
                  <a:srgbClr val="3A8E8A"/>
                </a:solidFill>
                <a:latin typeface="Eras Medium ITC" panose="020B0602030504020804" pitchFamily="34" charset="77"/>
              </a:rPr>
              <a:t>Pick one that you have not done before in previous sections.</a:t>
            </a:r>
          </a:p>
          <a:p>
            <a:pPr marL="0" indent="0" algn="ctr">
              <a:buNone/>
            </a:pPr>
            <a:endParaRPr lang="en-US" dirty="0">
              <a:solidFill>
                <a:srgbClr val="3A8E8A"/>
              </a:solidFill>
              <a:latin typeface="Eras Medium ITC" panose="020B0602030504020804" pitchFamily="34" charset="77"/>
            </a:endParaRPr>
          </a:p>
        </p:txBody>
      </p:sp>
      <p:grpSp>
        <p:nvGrpSpPr>
          <p:cNvPr id="9" name="Group 8">
            <a:extLst>
              <a:ext uri="{FF2B5EF4-FFF2-40B4-BE49-F238E27FC236}">
                <a16:creationId xmlns:a16="http://schemas.microsoft.com/office/drawing/2014/main" id="{B0C005C6-8E02-4643-ABB4-AEFB889E9076}"/>
              </a:ext>
            </a:extLst>
          </p:cNvPr>
          <p:cNvGrpSpPr/>
          <p:nvPr/>
        </p:nvGrpSpPr>
        <p:grpSpPr>
          <a:xfrm>
            <a:off x="171330" y="814491"/>
            <a:ext cx="4035906" cy="5188327"/>
            <a:chOff x="215718" y="1120033"/>
            <a:chExt cx="4035906" cy="5188327"/>
          </a:xfrm>
          <a:effectLst>
            <a:outerShdw blurRad="50800" dist="38100" dir="13500000" algn="br" rotWithShape="0">
              <a:prstClr val="black">
                <a:alpha val="40000"/>
              </a:prstClr>
            </a:outerShdw>
          </a:effectLst>
          <a:scene3d>
            <a:camera prst="perspectiveRight"/>
            <a:lightRig rig="threePt" dir="t"/>
          </a:scene3d>
        </p:grpSpPr>
        <p:sp>
          <p:nvSpPr>
            <p:cNvPr id="4" name="Rectangle: Rounded Corners 3">
              <a:extLst>
                <a:ext uri="{FF2B5EF4-FFF2-40B4-BE49-F238E27FC236}">
                  <a16:creationId xmlns:a16="http://schemas.microsoft.com/office/drawing/2014/main" id="{C7A27D59-FFAF-4040-BA10-D0B1AA7F63A6}"/>
                </a:ext>
              </a:extLst>
            </p:cNvPr>
            <p:cNvSpPr/>
            <p:nvPr/>
          </p:nvSpPr>
          <p:spPr>
            <a:xfrm>
              <a:off x="570858" y="2157274"/>
              <a:ext cx="3325625" cy="38795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F4DAE5-0BBF-48FE-8A1D-66D1AE10A3F1}"/>
                </a:ext>
              </a:extLst>
            </p:cNvPr>
            <p:cNvSpPr txBox="1"/>
            <p:nvPr/>
          </p:nvSpPr>
          <p:spPr>
            <a:xfrm>
              <a:off x="777732" y="2449263"/>
              <a:ext cx="2911875" cy="3046988"/>
            </a:xfrm>
            <a:prstGeom prst="rect">
              <a:avLst/>
            </a:prstGeom>
            <a:noFill/>
          </p:spPr>
          <p:txBody>
            <a:bodyPr wrap="square" rtlCol="0">
              <a:spAutoFit/>
            </a:bodyPr>
            <a:lstStyle/>
            <a:p>
              <a:pPr algn="ctr"/>
              <a:r>
                <a:rPr lang="en-US" sz="2400" b="1" dirty="0">
                  <a:latin typeface="Ink Free" panose="03080402000500000000" pitchFamily="66" charset="0"/>
                </a:rPr>
                <a:t>When I was a boy and would see scary things in the news, my mother would say to me, “Look for the helpers.  You will always find people who are helping”.</a:t>
              </a:r>
            </a:p>
          </p:txBody>
        </p:sp>
        <p:pic>
          <p:nvPicPr>
            <p:cNvPr id="3" name="Picture 2" descr="Shape&#10;&#10;Description automatically generated">
              <a:extLst>
                <a:ext uri="{FF2B5EF4-FFF2-40B4-BE49-F238E27FC236}">
                  <a16:creationId xmlns:a16="http://schemas.microsoft.com/office/drawing/2014/main" id="{2F0ECD5B-38E1-451A-85F6-5B00233FF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18" y="1120033"/>
              <a:ext cx="4035906" cy="5188327"/>
            </a:xfrm>
            <a:prstGeom prst="rect">
              <a:avLst/>
            </a:prstGeom>
          </p:spPr>
        </p:pic>
        <p:sp>
          <p:nvSpPr>
            <p:cNvPr id="7" name="TextBox 6">
              <a:extLst>
                <a:ext uri="{FF2B5EF4-FFF2-40B4-BE49-F238E27FC236}">
                  <a16:creationId xmlns:a16="http://schemas.microsoft.com/office/drawing/2014/main" id="{E50256EB-8BF7-4EB6-BAD5-83D1301581BD}"/>
                </a:ext>
              </a:extLst>
            </p:cNvPr>
            <p:cNvSpPr txBox="1"/>
            <p:nvPr/>
          </p:nvSpPr>
          <p:spPr>
            <a:xfrm>
              <a:off x="2884462" y="5508913"/>
              <a:ext cx="1367161" cy="246221"/>
            </a:xfrm>
            <a:prstGeom prst="rect">
              <a:avLst/>
            </a:prstGeom>
            <a:noFill/>
          </p:spPr>
          <p:txBody>
            <a:bodyPr wrap="square" rtlCol="0">
              <a:spAutoFit/>
            </a:bodyPr>
            <a:lstStyle/>
            <a:p>
              <a:r>
                <a:rPr lang="en-US" sz="1000" dirty="0">
                  <a:latin typeface="Ink Free" panose="03080402000500000000" pitchFamily="66" charset="0"/>
                </a:rPr>
                <a:t>~Fred Rogers</a:t>
              </a:r>
            </a:p>
          </p:txBody>
        </p:sp>
      </p:grpSp>
    </p:spTree>
    <p:custDataLst>
      <p:tags r:id="rId1"/>
    </p:custDataLst>
    <p:extLst>
      <p:ext uri="{BB962C8B-B14F-4D97-AF65-F5344CB8AC3E}">
        <p14:creationId xmlns:p14="http://schemas.microsoft.com/office/powerpoint/2010/main" val="128267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4 Points 5">
            <a:extLst>
              <a:ext uri="{FF2B5EF4-FFF2-40B4-BE49-F238E27FC236}">
                <a16:creationId xmlns:a16="http://schemas.microsoft.com/office/drawing/2014/main" id="{C1F2787F-C306-469F-A75D-3CF40833976E}"/>
              </a:ext>
            </a:extLst>
          </p:cNvPr>
          <p:cNvSpPr/>
          <p:nvPr/>
        </p:nvSpPr>
        <p:spPr>
          <a:xfrm rot="3003624">
            <a:off x="1480932" y="-2198747"/>
            <a:ext cx="10009865" cy="11255492"/>
          </a:xfrm>
          <a:prstGeom prst="irregularSeal2">
            <a:avLst/>
          </a:prstGeom>
          <a:solidFill>
            <a:schemeClr val="accent2"/>
          </a:solidFill>
          <a:ln>
            <a:noFill/>
          </a:ln>
          <a:effectLst>
            <a:glow rad="101600">
              <a:schemeClr val="accent2">
                <a:satMod val="175000"/>
                <a:alpha val="40000"/>
              </a:schemeClr>
            </a:glow>
            <a:softEdge rad="635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A1B84151-239D-4AFD-8B2D-89C271CDF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142" y="84520"/>
            <a:ext cx="6116715" cy="6493650"/>
          </a:xfrm>
          <a:prstGeom prst="rect">
            <a:avLst/>
          </a:prstGeom>
          <a:scene3d>
            <a:camera prst="orthographicFront"/>
            <a:lightRig rig="threePt" dir="t"/>
          </a:scene3d>
          <a:sp3d>
            <a:bevelT prst="angle"/>
          </a:sp3d>
        </p:spPr>
      </p:pic>
    </p:spTree>
    <p:custDataLst>
      <p:tags r:id="rId1"/>
    </p:custDataLst>
    <p:extLst>
      <p:ext uri="{BB962C8B-B14F-4D97-AF65-F5344CB8AC3E}">
        <p14:creationId xmlns:p14="http://schemas.microsoft.com/office/powerpoint/2010/main" val="239468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CA2D77F-BA22-C564-598D-459F20254344}"/>
              </a:ext>
            </a:extLst>
          </p:cNvPr>
          <p:cNvSpPr txBox="1">
            <a:spLocks/>
          </p:cNvSpPr>
          <p:nvPr/>
        </p:nvSpPr>
        <p:spPr>
          <a:xfrm>
            <a:off x="2446866" y="144555"/>
            <a:ext cx="8746067" cy="13568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sz="6000" dirty="0">
                <a:solidFill>
                  <a:srgbClr val="F08019"/>
                </a:solidFill>
              </a:rPr>
              <a:t>Bonus Question</a:t>
            </a:r>
          </a:p>
        </p:txBody>
      </p:sp>
      <p:sp>
        <p:nvSpPr>
          <p:cNvPr id="3" name="Content Placeholder 3">
            <a:extLst>
              <a:ext uri="{FF2B5EF4-FFF2-40B4-BE49-F238E27FC236}">
                <a16:creationId xmlns:a16="http://schemas.microsoft.com/office/drawing/2014/main" id="{ACD8000D-CE83-0C47-39B8-352003642573}"/>
              </a:ext>
            </a:extLst>
          </p:cNvPr>
          <p:cNvSpPr txBox="1">
            <a:spLocks/>
          </p:cNvSpPr>
          <p:nvPr/>
        </p:nvSpPr>
        <p:spPr>
          <a:xfrm>
            <a:off x="4207934" y="1437773"/>
            <a:ext cx="5418666" cy="56033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000" dirty="0">
                <a:solidFill>
                  <a:schemeClr val="accent2"/>
                </a:solidFill>
              </a:rPr>
              <a:t>How many people have you performed acts of kindness for during these past weeks and what was your favorite reaction from?</a:t>
            </a:r>
            <a:endParaRPr lang="en-US" sz="4000" dirty="0">
              <a:solidFill>
                <a:schemeClr val="accent2"/>
              </a:solidFill>
              <a:effectLst/>
            </a:endParaRPr>
          </a:p>
          <a:p>
            <a:pPr marL="0" indent="0" algn="ctr">
              <a:buNone/>
            </a:pPr>
            <a:endParaRPr lang="en-US" dirty="0">
              <a:solidFill>
                <a:srgbClr val="3A8E8A"/>
              </a:solidFill>
              <a:latin typeface="Eras Medium ITC" panose="020B0602030504020804" pitchFamily="34" charset="77"/>
            </a:endParaRPr>
          </a:p>
        </p:txBody>
      </p:sp>
    </p:spTree>
    <p:custDataLst>
      <p:tags r:id="rId1"/>
    </p:custDataLst>
    <p:extLst>
      <p:ext uri="{BB962C8B-B14F-4D97-AF65-F5344CB8AC3E}">
        <p14:creationId xmlns:p14="http://schemas.microsoft.com/office/powerpoint/2010/main" val="2881152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10380</TotalTime>
  <Words>458</Words>
  <Application>Microsoft Office PowerPoint</Application>
  <PresentationFormat>Widescreen</PresentationFormat>
  <Paragraphs>57</Paragraphs>
  <Slides>10</Slides>
  <Notes>1</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10</vt:i4>
      </vt:variant>
    </vt:vector>
  </HeadingPairs>
  <TitlesOfParts>
    <vt:vector size="23" baseType="lpstr">
      <vt:lpstr>Arial</vt:lpstr>
      <vt:lpstr>Calibri</vt:lpstr>
      <vt:lpstr>Chiller</vt:lpstr>
      <vt:lpstr>Eras Bold ITC</vt:lpstr>
      <vt:lpstr>Eras Medium ITC</vt:lpstr>
      <vt:lpstr>Harrington</vt:lpstr>
      <vt:lpstr>Ink Free</vt:lpstr>
      <vt:lpstr>Lucida Handwriting</vt:lpstr>
      <vt:lpstr>Vijaya</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30</cp:revision>
  <dcterms:created xsi:type="dcterms:W3CDTF">2021-03-23T18:25:43Z</dcterms:created>
  <dcterms:modified xsi:type="dcterms:W3CDTF">2022-09-15T19:18:51Z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9856A573-B5E3-4795-AE5F-FC4514335784</vt:lpwstr>
  </property>
  <property fmtid="{D5CDD505-2E9C-101B-9397-08002B2CF9AE}" pid="3" name="ArticulatePath">
    <vt:lpwstr>HS - C - Wk4 - 0.Teaching Slides</vt:lpwstr>
  </property>
</Properties>
</file>